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89"/>
    <p:restoredTop sz="94667"/>
  </p:normalViewPr>
  <p:slideViewPr>
    <p:cSldViewPr snapToGrid="0" snapToObjects="1">
      <p:cViewPr varScale="1">
        <p:scale>
          <a:sx n="74" d="100"/>
          <a:sy n="74" d="100"/>
        </p:scale>
        <p:origin x="17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B8133-DB99-8942-90EA-F1A947E6C7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3F59DA-8E32-B740-BBEC-4C4035A7E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078CC0-487D-3047-92A1-EE68328F6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4074D-BC47-8D47-9AA3-8CE4E45C1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C4D54-12BA-274F-B672-CE62F8877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23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8E329-ED17-5F45-97A0-CE880941A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85E99D-DA6B-9B40-8ED2-177EBD249A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63DEB-7A8B-3C46-84DB-42909ACC4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31C01-D4BB-6848-8916-9C98F3B0B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3575BC-64AE-8846-BDEE-A97CE2D15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44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EDF63-F19D-914C-8C20-07873700FC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3200A-F2BD-5E44-B4E3-DDF5EEE9B8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6CBCC-1735-AE40-BF5A-6EC87E34B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E39C7-F0D4-9A49-AD6A-AE2B1C0CC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2FD09-E0EC-0C4D-A98C-EF84D434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189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A235C-7167-3B4F-8AEB-9AA948F63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23244-965D-6149-B993-D0E743706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0363D-ED7E-4D49-9296-685943415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31183-D173-BC40-9ADD-42CE6D96E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E05A1-7DB7-AA48-A990-AA19B38A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34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66291-6617-0240-83D5-48BF3B1F0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68BDEF-86C4-4A46-9921-D43187F86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4EEDE-FB24-6E49-A263-CC7E2229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E2976-11B2-BE46-9265-967B96307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85878-877E-5E4F-A272-01D62B61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25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6FF8-C771-3E4E-9714-E0CBDB7DE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77F67-CDD4-3D47-BB4E-E756FA82F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A88594-137F-6648-9269-8A926F2595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E834F6-3AED-674A-9FAD-9EECCD2DB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8A200-193B-F946-A704-E99B6DA3A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5B065B-FC07-9F46-9F14-1BCF2A3D1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99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61914-C6C2-A94E-ABBC-FD3A32F8F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6C3520-240A-B54C-9BEB-A0A1BC80E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2F6875-6D60-D849-B5D4-BDA7A3D81B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0BF45F-0C54-4B4E-A928-28FD2D5B36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538D64-4D83-AB4E-B5F2-6F8B77FCEA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DDFC75-E32B-1D47-938B-D6914C2E6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856B40-65DD-4D41-A705-4F2E4EB2D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1A5390-7258-8649-A22A-5439B8E26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5C81-C079-4343-8143-DE585032D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351819-7139-E241-B9F3-F00905EBD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551B3F-AF7A-1945-BE64-161134ED5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BED473-A144-CA4E-9B72-021A90CCA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312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0001CF-6D80-C742-87C4-E61918F4F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C2A703-7DEA-EE49-90C1-6A69385FE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973B84-62F3-E846-921E-A2C7BAA14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96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DE33D-B7C6-DF4B-AB8E-3C90CC945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1C9D5-3350-CC40-B68C-1BA9274EF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DC1A4-F5FC-2041-956B-B18842BD8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AA79D5-FA05-784E-9751-83B2B14F7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77435C-4FB4-E349-9229-3DDC5F1A4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26D36D-0DD1-C64A-BE1E-8004C9BF8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64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95B80-7178-2F49-8D82-3DE05D8AD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606A75-4827-604A-A2E4-C354A91E48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0DA3D2-85C5-5341-AF0C-6D51012A18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0A383-55AD-5243-B715-AAF92C572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636037-A564-5540-944A-F45A82D25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1CBFB8-6BD5-5B4C-BE25-95C8353F5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750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A52960-CB3A-7540-9C40-8D80D6E3B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0DA70-3405-244D-90A4-F537B454D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1D9DD-F858-694E-A16E-2FFC9FDFF5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AD671-B43C-E543-A096-1E4F5B048A24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72575-195B-8F4E-ACD2-5EFAD670FF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76907-0154-D64B-923D-652F4EC208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E6B3A-EA0A-6A48-863E-9D4AE6D7FB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2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A59EC8-4B74-1445-AE27-6DABB9B10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1"/>
            <a:ext cx="12192000" cy="68566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40F2CDC-4F27-AE4A-AFE5-0265501A0AA4}"/>
              </a:ext>
            </a:extLst>
          </p:cNvPr>
          <p:cNvSpPr/>
          <p:nvPr/>
        </p:nvSpPr>
        <p:spPr>
          <a:xfrm>
            <a:off x="1499016" y="1259174"/>
            <a:ext cx="9398833" cy="1873770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7609AE-94A3-D140-9680-9DBA98F922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71389"/>
            <a:ext cx="9144000" cy="1482512"/>
          </a:xfrm>
        </p:spPr>
        <p:txBody>
          <a:bodyPr>
            <a:normAutofit fontScale="90000"/>
          </a:bodyPr>
          <a:lstStyle/>
          <a:p>
            <a:r>
              <a:rPr lang="en-US" dirty="0"/>
              <a:t>Workshop 2: Enter the </a:t>
            </a:r>
            <a:r>
              <a:rPr lang="en-US" dirty="0" err="1"/>
              <a:t>Tidyverse</a:t>
            </a:r>
            <a:r>
              <a:rPr lang="en-US" dirty="0"/>
              <a:t>!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E8A530-97FB-6F4B-90A4-75116357E2D4}"/>
              </a:ext>
            </a:extLst>
          </p:cNvPr>
          <p:cNvSpPr/>
          <p:nvPr/>
        </p:nvSpPr>
        <p:spPr>
          <a:xfrm>
            <a:off x="3684457" y="3825370"/>
            <a:ext cx="4823087" cy="1279812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500052-9A35-274F-AEAA-51D4E08F0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3128" y="4019743"/>
            <a:ext cx="4265744" cy="1130907"/>
          </a:xfrm>
        </p:spPr>
        <p:txBody>
          <a:bodyPr/>
          <a:lstStyle/>
          <a:p>
            <a:r>
              <a:rPr lang="en-US" dirty="0"/>
              <a:t>By Calvin Munson</a:t>
            </a:r>
          </a:p>
          <a:p>
            <a:r>
              <a:rPr lang="en-US" dirty="0"/>
              <a:t>Date: Feb 17</a:t>
            </a:r>
            <a:r>
              <a:rPr lang="en-US" baseline="30000" dirty="0"/>
              <a:t>th</a:t>
            </a:r>
            <a:r>
              <a:rPr lang="en-US" dirty="0"/>
              <a:t> – Feb 21</a:t>
            </a:r>
            <a:r>
              <a:rPr lang="en-US" baseline="30000" dirty="0"/>
              <a:t>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291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C98EC-8E6C-C043-87D0-34BD82D1A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%&gt;% </a:t>
            </a:r>
            <a:r>
              <a:rPr lang="en-US" dirty="0"/>
              <a:t>operator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6E85BF-7471-F24F-B1E2-C63760A12213}"/>
              </a:ext>
            </a:extLst>
          </p:cNvPr>
          <p:cNvSpPr txBox="1"/>
          <p:nvPr/>
        </p:nvSpPr>
        <p:spPr>
          <a:xfrm>
            <a:off x="1320919" y="2307564"/>
            <a:ext cx="7143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Normal method:      function(</a:t>
            </a:r>
            <a:r>
              <a:rPr lang="en-US" sz="3200" dirty="0" err="1"/>
              <a:t>data_object</a:t>
            </a:r>
            <a:r>
              <a:rPr lang="en-US" sz="3200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B8CB84-66F5-5443-8E05-B1AF233F64CC}"/>
              </a:ext>
            </a:extLst>
          </p:cNvPr>
          <p:cNvSpPr txBox="1"/>
          <p:nvPr/>
        </p:nvSpPr>
        <p:spPr>
          <a:xfrm>
            <a:off x="1320919" y="4241710"/>
            <a:ext cx="86156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With piping:               </a:t>
            </a:r>
            <a:r>
              <a:rPr lang="en-US" sz="3200" dirty="0" err="1"/>
              <a:t>data_object</a:t>
            </a:r>
            <a:r>
              <a:rPr lang="en-US" sz="3200" dirty="0"/>
              <a:t>  </a:t>
            </a:r>
            <a:r>
              <a:rPr lang="en-US" sz="3200" b="1" dirty="0"/>
              <a:t>%&gt;%</a:t>
            </a:r>
            <a:r>
              <a:rPr lang="en-US" sz="3200" dirty="0"/>
              <a:t>  function(  )</a:t>
            </a:r>
          </a:p>
        </p:txBody>
      </p:sp>
      <p:sp>
        <p:nvSpPr>
          <p:cNvPr id="10" name="Bent Arrow 9">
            <a:extLst>
              <a:ext uri="{FF2B5EF4-FFF2-40B4-BE49-F238E27FC236}">
                <a16:creationId xmlns:a16="http://schemas.microsoft.com/office/drawing/2014/main" id="{9A075205-28A6-3E4C-B134-D0EB733D275E}"/>
              </a:ext>
            </a:extLst>
          </p:cNvPr>
          <p:cNvSpPr/>
          <p:nvPr/>
        </p:nvSpPr>
        <p:spPr>
          <a:xfrm rot="2763379">
            <a:off x="7179051" y="3041126"/>
            <a:ext cx="2020612" cy="2203002"/>
          </a:xfrm>
          <a:prstGeom prst="bentArrow">
            <a:avLst>
              <a:gd name="adj1" fmla="val 8499"/>
              <a:gd name="adj2" fmla="val 12624"/>
              <a:gd name="adj3" fmla="val 18124"/>
              <a:gd name="adj4" fmla="val 818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EBB09796-7A36-484A-A17B-99A60B83B851}"/>
              </a:ext>
            </a:extLst>
          </p:cNvPr>
          <p:cNvSpPr/>
          <p:nvPr/>
        </p:nvSpPr>
        <p:spPr>
          <a:xfrm>
            <a:off x="4692769" y="4241710"/>
            <a:ext cx="2225615" cy="584775"/>
          </a:xfrm>
          <a:prstGeom prst="frame">
            <a:avLst>
              <a:gd name="adj1" fmla="val 3649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69D5FE0F-FBBF-1448-8DF9-A3FEC3191F34}"/>
              </a:ext>
            </a:extLst>
          </p:cNvPr>
          <p:cNvSpPr/>
          <p:nvPr/>
        </p:nvSpPr>
        <p:spPr>
          <a:xfrm>
            <a:off x="4494420" y="3361153"/>
            <a:ext cx="5442191" cy="1708439"/>
          </a:xfrm>
          <a:prstGeom prst="frame">
            <a:avLst>
              <a:gd name="adj1" fmla="val 2639"/>
            </a:avLst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13027D-F64D-8040-9A9E-940B609E63DE}"/>
              </a:ext>
            </a:extLst>
          </p:cNvPr>
          <p:cNvSpPr txBox="1"/>
          <p:nvPr/>
        </p:nvSpPr>
        <p:spPr>
          <a:xfrm rot="1186184">
            <a:off x="9231395" y="2968632"/>
            <a:ext cx="251152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New data object!</a:t>
            </a:r>
          </a:p>
        </p:txBody>
      </p:sp>
    </p:spTree>
    <p:extLst>
      <p:ext uri="{BB962C8B-B14F-4D97-AF65-F5344CB8AC3E}">
        <p14:creationId xmlns:p14="http://schemas.microsoft.com/office/powerpoint/2010/main" val="13543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C98EC-8E6C-C043-87D0-34BD82D1A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%&gt;% </a:t>
            </a:r>
            <a:r>
              <a:rPr lang="en-US" dirty="0"/>
              <a:t>operator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B8CB84-66F5-5443-8E05-B1AF233F64CC}"/>
              </a:ext>
            </a:extLst>
          </p:cNvPr>
          <p:cNvSpPr txBox="1"/>
          <p:nvPr/>
        </p:nvSpPr>
        <p:spPr>
          <a:xfrm>
            <a:off x="1441688" y="3258298"/>
            <a:ext cx="85836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data_object</a:t>
            </a:r>
            <a:r>
              <a:rPr lang="en-US" sz="3200" dirty="0"/>
              <a:t>  </a:t>
            </a:r>
            <a:r>
              <a:rPr lang="en-US" sz="3200" b="1" dirty="0"/>
              <a:t>%&gt;%</a:t>
            </a:r>
            <a:r>
              <a:rPr lang="en-US" sz="3200" dirty="0"/>
              <a:t>  function1(  )  </a:t>
            </a:r>
            <a:r>
              <a:rPr lang="en-US" sz="3200" b="1" dirty="0"/>
              <a:t>%&gt;%</a:t>
            </a:r>
            <a:r>
              <a:rPr lang="en-US" sz="3200" dirty="0"/>
              <a:t>  function2(  )</a:t>
            </a:r>
          </a:p>
        </p:txBody>
      </p:sp>
      <p:sp>
        <p:nvSpPr>
          <p:cNvPr id="7" name="Bent Arrow 6">
            <a:extLst>
              <a:ext uri="{FF2B5EF4-FFF2-40B4-BE49-F238E27FC236}">
                <a16:creationId xmlns:a16="http://schemas.microsoft.com/office/drawing/2014/main" id="{34DF35A3-3AEE-2E4B-AB6E-DB3870A3BE64}"/>
              </a:ext>
            </a:extLst>
          </p:cNvPr>
          <p:cNvSpPr/>
          <p:nvPr/>
        </p:nvSpPr>
        <p:spPr>
          <a:xfrm rot="2763379">
            <a:off x="4090794" y="2081017"/>
            <a:ext cx="2020612" cy="2203002"/>
          </a:xfrm>
          <a:prstGeom prst="bentArrow">
            <a:avLst>
              <a:gd name="adj1" fmla="val 8499"/>
              <a:gd name="adj2" fmla="val 12624"/>
              <a:gd name="adj3" fmla="val 18124"/>
              <a:gd name="adj4" fmla="val 818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ent Arrow 10">
            <a:extLst>
              <a:ext uri="{FF2B5EF4-FFF2-40B4-BE49-F238E27FC236}">
                <a16:creationId xmlns:a16="http://schemas.microsoft.com/office/drawing/2014/main" id="{EC4952C2-CB58-6645-8DCF-BBE047B041AB}"/>
              </a:ext>
            </a:extLst>
          </p:cNvPr>
          <p:cNvSpPr/>
          <p:nvPr/>
        </p:nvSpPr>
        <p:spPr>
          <a:xfrm rot="18921840" flipV="1">
            <a:off x="5372514" y="2527735"/>
            <a:ext cx="3813263" cy="3484905"/>
          </a:xfrm>
          <a:prstGeom prst="bentArrow">
            <a:avLst>
              <a:gd name="adj1" fmla="val 6224"/>
              <a:gd name="adj2" fmla="val 8367"/>
              <a:gd name="adj3" fmla="val 12973"/>
              <a:gd name="adj4" fmla="val 818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805777E5-66C1-B94B-8B00-183F2E811773}"/>
              </a:ext>
            </a:extLst>
          </p:cNvPr>
          <p:cNvSpPr/>
          <p:nvPr/>
        </p:nvSpPr>
        <p:spPr>
          <a:xfrm>
            <a:off x="1397287" y="3258297"/>
            <a:ext cx="2225615" cy="584775"/>
          </a:xfrm>
          <a:prstGeom prst="frame">
            <a:avLst>
              <a:gd name="adj1" fmla="val 3649"/>
            </a:avLst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820C5740-8D97-D64A-B54A-2BD0241C04C6}"/>
              </a:ext>
            </a:extLst>
          </p:cNvPr>
          <p:cNvSpPr/>
          <p:nvPr/>
        </p:nvSpPr>
        <p:spPr>
          <a:xfrm>
            <a:off x="1286411" y="2395655"/>
            <a:ext cx="5442191" cy="1708439"/>
          </a:xfrm>
          <a:prstGeom prst="frame">
            <a:avLst>
              <a:gd name="adj1" fmla="val 2639"/>
            </a:avLst>
          </a:prstGeom>
          <a:solidFill>
            <a:srgbClr val="00B050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F41A24-0C79-DB4D-99BB-A46950D2CAB0}"/>
              </a:ext>
            </a:extLst>
          </p:cNvPr>
          <p:cNvSpPr txBox="1"/>
          <p:nvPr/>
        </p:nvSpPr>
        <p:spPr>
          <a:xfrm rot="1186184">
            <a:off x="6023386" y="2003134"/>
            <a:ext cx="251152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New data object!</a:t>
            </a:r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1B290DAF-60C3-D043-85C0-D3F27616332B}"/>
              </a:ext>
            </a:extLst>
          </p:cNvPr>
          <p:cNvSpPr/>
          <p:nvPr/>
        </p:nvSpPr>
        <p:spPr>
          <a:xfrm>
            <a:off x="952407" y="1492541"/>
            <a:ext cx="9313027" cy="4649467"/>
          </a:xfrm>
          <a:prstGeom prst="frame">
            <a:avLst>
              <a:gd name="adj1" fmla="val 784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8C0540-7E1C-EA4D-8616-C59B3A663D89}"/>
              </a:ext>
            </a:extLst>
          </p:cNvPr>
          <p:cNvSpPr txBox="1"/>
          <p:nvPr/>
        </p:nvSpPr>
        <p:spPr>
          <a:xfrm rot="1186184">
            <a:off x="8121805" y="885797"/>
            <a:ext cx="409913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ANOTHER new data object!!!</a:t>
            </a:r>
          </a:p>
        </p:txBody>
      </p:sp>
    </p:spTree>
    <p:extLst>
      <p:ext uri="{BB962C8B-B14F-4D97-AF65-F5344CB8AC3E}">
        <p14:creationId xmlns:p14="http://schemas.microsoft.com/office/powerpoint/2010/main" val="2437464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13" grpId="0" animBg="1"/>
      <p:bldP spid="14" grpId="0"/>
      <p:bldP spid="15" grpId="0" animBg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C98EC-8E6C-C043-87D0-34BD82D1A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%&gt;% </a:t>
            </a:r>
            <a:r>
              <a:rPr lang="en-US" dirty="0"/>
              <a:t>operator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B8CB84-66F5-5443-8E05-B1AF233F64CC}"/>
              </a:ext>
            </a:extLst>
          </p:cNvPr>
          <p:cNvSpPr txBox="1"/>
          <p:nvPr/>
        </p:nvSpPr>
        <p:spPr>
          <a:xfrm>
            <a:off x="1942020" y="1905506"/>
            <a:ext cx="38667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data_object</a:t>
            </a:r>
            <a:r>
              <a:rPr lang="en-US" sz="3200" dirty="0"/>
              <a:t>  </a:t>
            </a:r>
            <a:r>
              <a:rPr lang="en-US" sz="3200" b="1" dirty="0"/>
              <a:t>%&gt;%</a:t>
            </a:r>
            <a:r>
              <a:rPr lang="en-US" sz="3200" dirty="0"/>
              <a:t>  </a:t>
            </a:r>
          </a:p>
          <a:p>
            <a:r>
              <a:rPr lang="en-US" sz="3200" dirty="0"/>
              <a:t>     function1(  )  </a:t>
            </a:r>
            <a:r>
              <a:rPr lang="en-US" sz="3200" b="1" dirty="0"/>
              <a:t>%&gt;%</a:t>
            </a:r>
            <a:r>
              <a:rPr lang="en-US" sz="3200" dirty="0"/>
              <a:t>  </a:t>
            </a:r>
          </a:p>
          <a:p>
            <a:r>
              <a:rPr lang="en-US" sz="3200" dirty="0"/>
              <a:t>     function2(  )</a:t>
            </a:r>
          </a:p>
        </p:txBody>
      </p:sp>
    </p:spTree>
    <p:extLst>
      <p:ext uri="{BB962C8B-B14F-4D97-AF65-F5344CB8AC3E}">
        <p14:creationId xmlns:p14="http://schemas.microsoft.com/office/powerpoint/2010/main" val="2263120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C98EC-8E6C-C043-87D0-34BD82D1A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783" y="378377"/>
            <a:ext cx="10515600" cy="13255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%&gt;% </a:t>
            </a:r>
            <a:r>
              <a:rPr lang="en-US" dirty="0"/>
              <a:t>operator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B8CB84-66F5-5443-8E05-B1AF233F64CC}"/>
              </a:ext>
            </a:extLst>
          </p:cNvPr>
          <p:cNvSpPr txBox="1"/>
          <p:nvPr/>
        </p:nvSpPr>
        <p:spPr>
          <a:xfrm>
            <a:off x="1942020" y="1905506"/>
            <a:ext cx="386676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data_object</a:t>
            </a:r>
            <a:r>
              <a:rPr lang="en-US" sz="3200" dirty="0"/>
              <a:t>  </a:t>
            </a:r>
            <a:r>
              <a:rPr lang="en-US" sz="3200" b="1" dirty="0"/>
              <a:t>%&gt;%</a:t>
            </a:r>
            <a:r>
              <a:rPr lang="en-US" sz="3200" dirty="0"/>
              <a:t>  </a:t>
            </a:r>
          </a:p>
          <a:p>
            <a:r>
              <a:rPr lang="en-US" sz="3200" dirty="0"/>
              <a:t>     function1(  )  </a:t>
            </a:r>
            <a:r>
              <a:rPr lang="en-US" sz="3200" b="1" dirty="0"/>
              <a:t>%&gt;%</a:t>
            </a:r>
            <a:r>
              <a:rPr lang="en-US" sz="3200" dirty="0"/>
              <a:t>  </a:t>
            </a:r>
          </a:p>
          <a:p>
            <a:r>
              <a:rPr lang="en-US" sz="3200" dirty="0"/>
              <a:t>     function2(  )  </a:t>
            </a:r>
            <a:r>
              <a:rPr lang="en-US" sz="3200" b="1" dirty="0"/>
              <a:t>%&gt;%</a:t>
            </a:r>
          </a:p>
          <a:p>
            <a:r>
              <a:rPr lang="en-US" sz="3200" dirty="0"/>
              <a:t>     function3(  )  </a:t>
            </a:r>
            <a:r>
              <a:rPr lang="en-US" sz="3200" b="1" dirty="0"/>
              <a:t>%&gt;%</a:t>
            </a:r>
          </a:p>
          <a:p>
            <a:r>
              <a:rPr lang="en-US" sz="3200" dirty="0"/>
              <a:t>     function4(  )  </a:t>
            </a:r>
            <a:r>
              <a:rPr lang="en-US" sz="3200" b="1" dirty="0"/>
              <a:t>%&gt;%</a:t>
            </a:r>
          </a:p>
          <a:p>
            <a:r>
              <a:rPr lang="en-US" sz="3200" dirty="0"/>
              <a:t>     function5(  )</a:t>
            </a:r>
          </a:p>
        </p:txBody>
      </p:sp>
    </p:spTree>
    <p:extLst>
      <p:ext uri="{BB962C8B-B14F-4D97-AF65-F5344CB8AC3E}">
        <p14:creationId xmlns:p14="http://schemas.microsoft.com/office/powerpoint/2010/main" val="1614790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DCEB8-E738-0847-A7E9-638267F1B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136" y="287356"/>
            <a:ext cx="3699650" cy="1205057"/>
          </a:xfrm>
        </p:spPr>
        <p:txBody>
          <a:bodyPr>
            <a:normAutofit fontScale="90000"/>
          </a:bodyPr>
          <a:lstStyle/>
          <a:p>
            <a:r>
              <a:rPr lang="en-US" dirty="0"/>
              <a:t>The mutate() function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73B72F8-DEBA-F448-8E26-4E64FBB4C2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641490"/>
              </p:ext>
            </p:extLst>
          </p:nvPr>
        </p:nvGraphicFramePr>
        <p:xfrm>
          <a:off x="3348008" y="2256577"/>
          <a:ext cx="2914770" cy="3746275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457385">
                  <a:extLst>
                    <a:ext uri="{9D8B030D-6E8A-4147-A177-3AD203B41FA5}">
                      <a16:colId xmlns:a16="http://schemas.microsoft.com/office/drawing/2014/main" val="3736105038"/>
                    </a:ext>
                  </a:extLst>
                </a:gridCol>
                <a:gridCol w="1457385">
                  <a:extLst>
                    <a:ext uri="{9D8B030D-6E8A-4147-A177-3AD203B41FA5}">
                      <a16:colId xmlns:a16="http://schemas.microsoft.com/office/drawing/2014/main" val="710671814"/>
                    </a:ext>
                  </a:extLst>
                </a:gridCol>
              </a:tblGrid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A</a:t>
                      </a:r>
                      <a:endParaRPr lang="en-US" sz="2600" dirty="0"/>
                    </a:p>
                  </a:txBody>
                  <a:tcPr marT="37785" marB="3778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B</a:t>
                      </a:r>
                    </a:p>
                  </a:txBody>
                  <a:tcPr marT="37785" marB="3778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0532"/>
                  </a:ext>
                </a:extLst>
              </a:tr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1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2</a:t>
                      </a:r>
                    </a:p>
                  </a:txBody>
                  <a:tcPr marT="37785" marB="37785" anchor="ctr"/>
                </a:tc>
                <a:extLst>
                  <a:ext uri="{0D108BD9-81ED-4DB2-BD59-A6C34878D82A}">
                    <a16:rowId xmlns:a16="http://schemas.microsoft.com/office/drawing/2014/main" val="330907912"/>
                  </a:ext>
                </a:extLst>
              </a:tr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5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3</a:t>
                      </a:r>
                    </a:p>
                  </a:txBody>
                  <a:tcPr marT="37785" marB="37785" anchor="ctr"/>
                </a:tc>
                <a:extLst>
                  <a:ext uri="{0D108BD9-81ED-4DB2-BD59-A6C34878D82A}">
                    <a16:rowId xmlns:a16="http://schemas.microsoft.com/office/drawing/2014/main" val="1040157257"/>
                  </a:ext>
                </a:extLst>
              </a:tr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0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1</a:t>
                      </a:r>
                    </a:p>
                  </a:txBody>
                  <a:tcPr marT="37785" marB="37785" anchor="ctr"/>
                </a:tc>
                <a:extLst>
                  <a:ext uri="{0D108BD9-81ED-4DB2-BD59-A6C34878D82A}">
                    <a16:rowId xmlns:a16="http://schemas.microsoft.com/office/drawing/2014/main" val="3090095358"/>
                  </a:ext>
                </a:extLst>
              </a:tr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20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4</a:t>
                      </a:r>
                    </a:p>
                  </a:txBody>
                  <a:tcPr marT="37785" marB="37785" anchor="ctr"/>
                </a:tc>
                <a:extLst>
                  <a:ext uri="{0D108BD9-81ED-4DB2-BD59-A6C34878D82A}">
                    <a16:rowId xmlns:a16="http://schemas.microsoft.com/office/drawing/2014/main" val="2514463892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B52CEA0-A4B5-C049-97DA-EE06606B5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065185"/>
              </p:ext>
            </p:extLst>
          </p:nvPr>
        </p:nvGraphicFramePr>
        <p:xfrm>
          <a:off x="7813615" y="2256576"/>
          <a:ext cx="4021827" cy="3746275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40609">
                  <a:extLst>
                    <a:ext uri="{9D8B030D-6E8A-4147-A177-3AD203B41FA5}">
                      <a16:colId xmlns:a16="http://schemas.microsoft.com/office/drawing/2014/main" val="3736105038"/>
                    </a:ext>
                  </a:extLst>
                </a:gridCol>
                <a:gridCol w="1340609">
                  <a:extLst>
                    <a:ext uri="{9D8B030D-6E8A-4147-A177-3AD203B41FA5}">
                      <a16:colId xmlns:a16="http://schemas.microsoft.com/office/drawing/2014/main" val="710671814"/>
                    </a:ext>
                  </a:extLst>
                </a:gridCol>
                <a:gridCol w="1340609">
                  <a:extLst>
                    <a:ext uri="{9D8B030D-6E8A-4147-A177-3AD203B41FA5}">
                      <a16:colId xmlns:a16="http://schemas.microsoft.com/office/drawing/2014/main" val="824824148"/>
                    </a:ext>
                  </a:extLst>
                </a:gridCol>
              </a:tblGrid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/>
                        <a:t>A</a:t>
                      </a:r>
                      <a:endParaRPr lang="en-US" sz="2600" dirty="0"/>
                    </a:p>
                  </a:txBody>
                  <a:tcPr marT="37785" marB="3778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B</a:t>
                      </a:r>
                    </a:p>
                  </a:txBody>
                  <a:tcPr marT="37785" marB="37785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C</a:t>
                      </a:r>
                    </a:p>
                  </a:txBody>
                  <a:tcPr marT="37785" marB="37785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80532"/>
                  </a:ext>
                </a:extLst>
              </a:tr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1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2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3</a:t>
                      </a:r>
                    </a:p>
                  </a:txBody>
                  <a:tcPr marT="37785" marB="37785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907912"/>
                  </a:ext>
                </a:extLst>
              </a:tr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5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3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8</a:t>
                      </a:r>
                    </a:p>
                  </a:txBody>
                  <a:tcPr marT="37785" marB="37785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0157257"/>
                  </a:ext>
                </a:extLst>
              </a:tr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0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1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1</a:t>
                      </a:r>
                    </a:p>
                  </a:txBody>
                  <a:tcPr marT="37785" marB="37785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0095358"/>
                  </a:ext>
                </a:extLst>
              </a:tr>
              <a:tr h="74925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20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4</a:t>
                      </a:r>
                    </a:p>
                  </a:txBody>
                  <a:tcPr marT="37785" marB="3778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24</a:t>
                      </a:r>
                    </a:p>
                  </a:txBody>
                  <a:tcPr marT="37785" marB="37785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446389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422D076-C423-264B-9694-CD062FE417A5}"/>
              </a:ext>
            </a:extLst>
          </p:cNvPr>
          <p:cNvSpPr txBox="1"/>
          <p:nvPr/>
        </p:nvSpPr>
        <p:spPr>
          <a:xfrm>
            <a:off x="4238956" y="1671800"/>
            <a:ext cx="1132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>
                    <a:lumMod val="50000"/>
                  </a:schemeClr>
                </a:solidFill>
              </a:rPr>
              <a:t>data1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28FDB6-55F5-F84F-A89F-3B8019C3C99E}"/>
              </a:ext>
            </a:extLst>
          </p:cNvPr>
          <p:cNvSpPr txBox="1"/>
          <p:nvPr/>
        </p:nvSpPr>
        <p:spPr>
          <a:xfrm>
            <a:off x="9258091" y="1739087"/>
            <a:ext cx="1132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/>
                </a:solidFill>
              </a:rPr>
              <a:t>data2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498A82-F210-0F40-8FA7-0679C8BCB689}"/>
              </a:ext>
            </a:extLst>
          </p:cNvPr>
          <p:cNvSpPr txBox="1"/>
          <p:nvPr/>
        </p:nvSpPr>
        <p:spPr>
          <a:xfrm>
            <a:off x="5371830" y="370855"/>
            <a:ext cx="34821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/>
                </a:solidFill>
              </a:rPr>
              <a:t>data2</a:t>
            </a:r>
            <a:r>
              <a:rPr lang="en-US" sz="3200" dirty="0"/>
              <a:t> &lt;- </a:t>
            </a:r>
            <a:r>
              <a:rPr lang="en-US" sz="3200" dirty="0">
                <a:solidFill>
                  <a:schemeClr val="accent6">
                    <a:lumMod val="50000"/>
                  </a:schemeClr>
                </a:solidFill>
              </a:rPr>
              <a:t>data1</a:t>
            </a:r>
            <a:r>
              <a:rPr lang="en-US" sz="3200" dirty="0"/>
              <a:t> %&gt;%</a:t>
            </a:r>
          </a:p>
          <a:p>
            <a:r>
              <a:rPr lang="en-US" sz="3200" dirty="0"/>
              <a:t>   mutate(C = A + B)</a:t>
            </a:r>
          </a:p>
        </p:txBody>
      </p:sp>
    </p:spTree>
    <p:extLst>
      <p:ext uri="{BB962C8B-B14F-4D97-AF65-F5344CB8AC3E}">
        <p14:creationId xmlns:p14="http://schemas.microsoft.com/office/powerpoint/2010/main" val="36930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5849</TotalTime>
  <Words>157</Words>
  <Application>Microsoft Macintosh PowerPoint</Application>
  <PresentationFormat>Widescreen</PresentationFormat>
  <Paragraphs>52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Workshop 2: Enter the Tidyverse!</vt:lpstr>
      <vt:lpstr>The %&gt;% operator</vt:lpstr>
      <vt:lpstr>The %&gt;% operator</vt:lpstr>
      <vt:lpstr>The %&gt;% operator</vt:lpstr>
      <vt:lpstr>The %&gt;% operator</vt:lpstr>
      <vt:lpstr>The mutate() function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2: Enter the Tidyverse!</dc:title>
  <dc:creator>Calvin Munson</dc:creator>
  <cp:lastModifiedBy>Calvin Munson</cp:lastModifiedBy>
  <cp:revision>8</cp:revision>
  <dcterms:created xsi:type="dcterms:W3CDTF">2020-02-16T17:56:21Z</dcterms:created>
  <dcterms:modified xsi:type="dcterms:W3CDTF">2020-02-20T19:29:04Z</dcterms:modified>
</cp:coreProperties>
</file>